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2" r:id="rId5"/>
    <p:sldId id="258" r:id="rId6"/>
    <p:sldId id="274" r:id="rId7"/>
    <p:sldId id="273" r:id="rId8"/>
    <p:sldId id="268" r:id="rId9"/>
  </p:sldIdLst>
  <p:sldSz cx="12192000" cy="6858000"/>
  <p:notesSz cx="6858000" cy="12192000"/>
  <p:embeddedFontLst>
    <p:embeddedFont>
      <p:font typeface="MiSans" panose="02010600030101010101" charset="-122"/>
      <p:regular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FDE-1F90-E686-6160-36401A48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9D61B-DB6D-8B91-36BE-34BD7C5F1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6EE58-5B3B-CDCF-F9F2-82F023AC8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A641D-31F3-11AD-1592-18CB41985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2DA-46CC-F078-2B9E-E0133865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73777-83D8-D657-4AB6-BEF0A729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38E93-6E14-6502-8959-3C945E264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1072-559F-E3AD-80B7-403E15AB1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1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2B93-0BB5-C38F-C748-485DA9A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37647-6422-5D10-2FF9-1E69A1424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262CC-1BCA-D2DD-2BAB-4D928C92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203C-9B17-85A4-8266-869F7715C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+mn-ea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8" y="1470462"/>
            <a:ext cx="5551092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</a:t>
            </a: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物理层</a:t>
            </a:r>
            <a:endParaRPr lang="en-US" altLang="zh-CN" sz="66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作业题讲解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2895548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5400" dirty="0"/>
          </a:p>
        </p:txBody>
      </p:sp>
      <p:sp>
        <p:nvSpPr>
          <p:cNvPr id="34" name="Text 27"/>
          <p:cNvSpPr/>
          <p:nvPr/>
        </p:nvSpPr>
        <p:spPr>
          <a:xfrm>
            <a:off x="5175267" y="3520709"/>
            <a:ext cx="1133475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5400" dirty="0"/>
          </a:p>
        </p:txBody>
      </p:sp>
      <p:sp>
        <p:nvSpPr>
          <p:cNvPr id="35" name="Text 28"/>
          <p:cNvSpPr/>
          <p:nvPr/>
        </p:nvSpPr>
        <p:spPr>
          <a:xfrm>
            <a:off x="6308742" y="3543144"/>
            <a:ext cx="267448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计算题</a:t>
            </a:r>
          </a:p>
        </p:txBody>
      </p:sp>
      <p:sp>
        <p:nvSpPr>
          <p:cNvPr id="44" name="Shape 4">
            <a:extLst>
              <a:ext uri="{FF2B5EF4-FFF2-40B4-BE49-F238E27FC236}">
                <a16:creationId xmlns:a16="http://schemas.microsoft.com/office/drawing/2014/main" id="{B3C7BC5C-F571-BF5D-EB6C-5C1B11ED2473}"/>
              </a:ext>
            </a:extLst>
          </p:cNvPr>
          <p:cNvSpPr/>
          <p:nvPr/>
        </p:nvSpPr>
        <p:spPr>
          <a:xfrm flipH="1">
            <a:off x="4675142" y="3634184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34" grpId="0" animBg="1"/>
      <p:bldP spid="3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534F-2FC2-FACD-9384-ECE0794D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4295A154-DECE-70F6-ED41-C05155CD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C0B49D5E-E46D-D811-2383-72BFEBF3EABD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3E93C-699B-2547-1768-24A831281A12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-3：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宽带接入技术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BAE413D-2A5A-B4A5-79FE-87AE0A028F1D}"/>
              </a:ext>
            </a:extLst>
          </p:cNvPr>
          <p:cNvSpPr/>
          <p:nvPr/>
        </p:nvSpPr>
        <p:spPr>
          <a:xfrm>
            <a:off x="790598" y="2271395"/>
            <a:ext cx="10800038" cy="425449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34FEB464-EE1B-29AD-89E1-6E60E55E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7499684" cy="749736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E6CE2CC5-E9A9-4BB7-ACBF-843DC7FCF325}"/>
              </a:ext>
            </a:extLst>
          </p:cNvPr>
          <p:cNvSpPr/>
          <p:nvPr/>
        </p:nvSpPr>
        <p:spPr>
          <a:xfrm>
            <a:off x="77313" y="1405904"/>
            <a:ext cx="6885565" cy="38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试比较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ADSL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HFC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以及</a:t>
            </a:r>
            <a:r>
              <a:rPr lang="en-US" altLang="zh-CN" sz="2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FTTx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接入技术的优缺点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EB7A92F-0859-8AEF-A2A2-2D89254DF7B6}"/>
              </a:ext>
            </a:extLst>
          </p:cNvPr>
          <p:cNvSpPr/>
          <p:nvPr/>
        </p:nvSpPr>
        <p:spPr>
          <a:xfrm>
            <a:off x="1109067" y="2270502"/>
            <a:ext cx="10292334" cy="35446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ADSL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：利用电话线，按带宽付费，但距离影响速率。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HFC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：高带宽，需改造电缆，可靠性低。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FTTx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：高速可靠，成本渐低，为主流选择。</a:t>
            </a:r>
          </a:p>
        </p:txBody>
      </p:sp>
    </p:spTree>
    <p:extLst>
      <p:ext uri="{BB962C8B-B14F-4D97-AF65-F5344CB8AC3E}">
        <p14:creationId xmlns:p14="http://schemas.microsoft.com/office/powerpoint/2010/main" val="234175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003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76149" y="2943008"/>
            <a:ext cx="6607175" cy="9219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计算题</a:t>
            </a:r>
            <a:endParaRPr lang="en-US" sz="60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ABBA-7891-8CD5-7217-1EAC6185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EABC2030-034C-2E1F-2BB0-8789DA9C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31B6B915-0F9B-7627-328C-AFF60082DCC1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CAF4908-4EA1-3D57-45BA-5BDA98EDD1FB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2-07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怎么求数字率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48C0DC2-F0C8-9693-241E-66CC9D22FAC7}"/>
              </a:ext>
            </a:extLst>
          </p:cNvPr>
          <p:cNvSpPr/>
          <p:nvPr/>
        </p:nvSpPr>
        <p:spPr>
          <a:xfrm>
            <a:off x="790600" y="1307433"/>
            <a:ext cx="10800038" cy="5218462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0A87F245-333F-57D3-4073-4A8C9206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11229474" cy="1316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281CBD-A79A-101B-A2AB-2B439E4037BD}"/>
              </a:ext>
            </a:extLst>
          </p:cNvPr>
          <p:cNvSpPr txBox="1"/>
          <p:nvPr/>
        </p:nvSpPr>
        <p:spPr>
          <a:xfrm>
            <a:off x="393032" y="1236633"/>
            <a:ext cx="1091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假定某信道受奈氏准则限制的最高码元速率为 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20000 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码元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/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秒。如果采用振幅调制，把码元的振幅划分为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16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个不同等级来传送，那么可以获得多高的数据率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(bit/s)?</a:t>
            </a:r>
            <a:endParaRPr lang="zh-CN" altLang="en-US" sz="2400" b="1" dirty="0">
              <a:latin typeface="MiSans" panose="02010600030101010101" charset="-122"/>
              <a:ea typeface="MiSans" panose="02010600030101010101" charset="-122"/>
              <a:cs typeface="MiSans" panose="0201060003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F5D4EB-8FF9-D5F0-8229-57EC9007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9" t="45034" r="2127"/>
          <a:stretch>
            <a:fillRect/>
          </a:stretch>
        </p:blipFill>
        <p:spPr>
          <a:xfrm>
            <a:off x="1073215" y="3058344"/>
            <a:ext cx="10234807" cy="18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12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A3D-D2AB-AC6D-2ECB-E1F27CED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F99664FA-75A4-BBB2-466B-FB8C778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5866953F-534D-541D-0AEA-8430C07A7EEE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2976013-0B3D-12CF-DDF3-4F29D8D0C627}"/>
              </a:ext>
            </a:extLst>
          </p:cNvPr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2-12</a:t>
            </a: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传播速率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261314-B683-7EB1-AD9C-766B89DA8E0D}"/>
              </a:ext>
            </a:extLst>
          </p:cNvPr>
          <p:cNvSpPr/>
          <p:nvPr/>
        </p:nvSpPr>
        <p:spPr>
          <a:xfrm>
            <a:off x="790600" y="1236633"/>
            <a:ext cx="10800038" cy="528926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9BC38D10-F856-766B-81AA-A3725398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8660"/>
            <a:ext cx="10499558" cy="12176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5653CD-47D5-202E-BB37-A608353EE567}"/>
              </a:ext>
            </a:extLst>
          </p:cNvPr>
          <p:cNvSpPr txBox="1"/>
          <p:nvPr/>
        </p:nvSpPr>
        <p:spPr>
          <a:xfrm>
            <a:off x="393032" y="1236633"/>
            <a:ext cx="10643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试计算工作在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1200~1400 nm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之间以及工作在 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1400~1600 nm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之间的光波的频带宽度。假定光在光纤中的传播速率为</a:t>
            </a:r>
            <a:r>
              <a:rPr lang="en-US" altLang="zh-CN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2x10m/s</a:t>
            </a:r>
            <a:r>
              <a:rPr lang="zh-CN" altLang="en-US" sz="2400" b="1" dirty="0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C0742B-AE70-859B-78DE-E066E72E16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24" t="28372" r="10738"/>
          <a:stretch>
            <a:fillRect/>
          </a:stretch>
        </p:blipFill>
        <p:spPr>
          <a:xfrm>
            <a:off x="790600" y="2558470"/>
            <a:ext cx="10800038" cy="36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208</Words>
  <Application>Microsoft Office PowerPoint</Application>
  <PresentationFormat>宽屏</PresentationFormat>
  <Paragraphs>37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MiSans</vt:lpstr>
      <vt:lpstr>Arial</vt:lpstr>
      <vt:lpstr>宋体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27</cp:revision>
  <dcterms:created xsi:type="dcterms:W3CDTF">2025-12-03T01:33:56Z</dcterms:created>
  <dcterms:modified xsi:type="dcterms:W3CDTF">2026-01-04T09:05:46Z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